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3" r:id="rId5"/>
    <p:sldId id="330" r:id="rId6"/>
    <p:sldId id="283" r:id="rId7"/>
    <p:sldId id="291" r:id="rId8"/>
    <p:sldId id="284" r:id="rId9"/>
    <p:sldId id="293" r:id="rId10"/>
    <p:sldId id="285" r:id="rId11"/>
    <p:sldId id="292" r:id="rId12"/>
    <p:sldId id="297" r:id="rId13"/>
    <p:sldId id="301" r:id="rId14"/>
    <p:sldId id="302" r:id="rId15"/>
    <p:sldId id="303" r:id="rId16"/>
    <p:sldId id="304" r:id="rId17"/>
    <p:sldId id="305" r:id="rId18"/>
    <p:sldId id="306" r:id="rId19"/>
    <p:sldId id="299" r:id="rId20"/>
    <p:sldId id="300" r:id="rId21"/>
    <p:sldId id="286" r:id="rId22"/>
    <p:sldId id="307" r:id="rId23"/>
    <p:sldId id="309" r:id="rId24"/>
    <p:sldId id="310" r:id="rId25"/>
    <p:sldId id="311" r:id="rId26"/>
    <p:sldId id="312" r:id="rId27"/>
    <p:sldId id="313" r:id="rId28"/>
    <p:sldId id="314" r:id="rId29"/>
    <p:sldId id="317" r:id="rId30"/>
    <p:sldId id="315" r:id="rId31"/>
    <p:sldId id="316" r:id="rId32"/>
    <p:sldId id="318" r:id="rId33"/>
    <p:sldId id="287" r:id="rId34"/>
    <p:sldId id="295" r:id="rId35"/>
    <p:sldId id="296" r:id="rId36"/>
    <p:sldId id="319" r:id="rId37"/>
    <p:sldId id="320" r:id="rId38"/>
    <p:sldId id="288" r:id="rId39"/>
    <p:sldId id="324" r:id="rId40"/>
    <p:sldId id="322" r:id="rId41"/>
    <p:sldId id="323" r:id="rId42"/>
    <p:sldId id="325" r:id="rId43"/>
    <p:sldId id="326" r:id="rId44"/>
    <p:sldId id="327" r:id="rId45"/>
    <p:sldId id="328" r:id="rId46"/>
    <p:sldId id="289" r:id="rId47"/>
    <p:sldId id="329" r:id="rId48"/>
    <p:sldId id="331" r:id="rId49"/>
    <p:sldId id="277" r:id="rId50"/>
    <p:sldId id="278" r:id="rId51"/>
    <p:sldId id="28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8080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While Loops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2510912"/>
          </a:xfrm>
        </p:spPr>
        <p:txBody>
          <a:bodyPr>
            <a:noAutofit/>
          </a:bodyPr>
          <a:lstStyle/>
          <a:p>
            <a:r>
              <a:rPr lang="en-US" dirty="0"/>
              <a:t>Control Flow Diagram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0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make control flow diagrams for loops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a what a loop looks like in a control flow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37753" y="2348783"/>
            <a:ext cx="1868129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that is being repeated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run when loop is done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05882" y="2796151"/>
            <a:ext cx="12700" cy="2243729"/>
          </a:xfrm>
          <a:prstGeom prst="curvedConnector3">
            <a:avLst>
              <a:gd name="adj1" fmla="val 37354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37753" y="2796152"/>
            <a:ext cx="12700" cy="1183431"/>
          </a:xfrm>
          <a:prstGeom prst="curvedConnector3">
            <a:avLst>
              <a:gd name="adj1" fmla="val 43548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7110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Here’s a what a loop looks like in a control flow diagram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key difference from an if statement is that there is an arrow going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37753" y="2348783"/>
            <a:ext cx="1868129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that is being repeated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run when loop is done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05882" y="2796151"/>
            <a:ext cx="12700" cy="2243729"/>
          </a:xfrm>
          <a:prstGeom prst="curvedConnector3">
            <a:avLst>
              <a:gd name="adj1" fmla="val 37354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37753" y="2796152"/>
            <a:ext cx="12700" cy="1183431"/>
          </a:xfrm>
          <a:prstGeom prst="curvedConnector3">
            <a:avLst>
              <a:gd name="adj1" fmla="val 43548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4020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Remember, start at the 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393858" y="130777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5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 you get to the conditional. </a:t>
            </a:r>
          </a:p>
          <a:p>
            <a:pPr marL="0" indent="0">
              <a:buNone/>
            </a:pPr>
            <a:r>
              <a:rPr lang="en-US" sz="3200" dirty="0"/>
              <a:t>If the condition is true (meaning you are hungry), you follow the True branch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348094" y="2558831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3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 next arrow points up, so we are in a loop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514650" y="382917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0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Since the next arrow goes up to a condition you have already seen, you know you are in a loop!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412692" y="2526490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process repeats (going to get food, then seeing if you are still hungry) until you are not hungry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412692" y="2526490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you are not hungry, you break out of the loop, and continue down.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465767" y="4739099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05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even add more options by adding conditionals in our loop!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9819764" y="5844406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9179809" y="3243518"/>
            <a:ext cx="92009" cy="27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18583" y="2796151"/>
            <a:ext cx="1469309" cy="3372490"/>
          </a:xfrm>
          <a:prstGeom prst="curvedConnector3">
            <a:avLst>
              <a:gd name="adj1" fmla="val 115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930972" y="26311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EE10014-8CAD-ED9B-9F70-596A026954C8}"/>
              </a:ext>
            </a:extLst>
          </p:cNvPr>
          <p:cNvSpPr/>
          <p:nvPr/>
        </p:nvSpPr>
        <p:spPr>
          <a:xfrm>
            <a:off x="8113118" y="3516921"/>
            <a:ext cx="2133381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vegetarian?</a:t>
            </a: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8C821E59-9C2B-8A71-DFF5-1E2B4B118CB0}"/>
              </a:ext>
            </a:extLst>
          </p:cNvPr>
          <p:cNvSpPr/>
          <p:nvPr/>
        </p:nvSpPr>
        <p:spPr>
          <a:xfrm>
            <a:off x="9679389" y="4105920"/>
            <a:ext cx="1724990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 you want Stir Fry?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5E6E40-8D7E-135B-BD9A-FC6A3893056F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10246499" y="3933896"/>
            <a:ext cx="295385" cy="17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BB303-FBCC-7B80-CFA2-35D513CBFBC0}"/>
              </a:ext>
            </a:extLst>
          </p:cNvPr>
          <p:cNvSpPr/>
          <p:nvPr/>
        </p:nvSpPr>
        <p:spPr>
          <a:xfrm>
            <a:off x="7319431" y="4289176"/>
            <a:ext cx="1069074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Eat Pasta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B74EB-97FE-CDA9-CE9E-38CE983AB898}"/>
              </a:ext>
            </a:extLst>
          </p:cNvPr>
          <p:cNvSpPr/>
          <p:nvPr/>
        </p:nvSpPr>
        <p:spPr>
          <a:xfrm>
            <a:off x="9653627" y="5101418"/>
            <a:ext cx="117168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Sandwich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348783-57AF-C9F3-5285-ACE2DB363043}"/>
              </a:ext>
            </a:extLst>
          </p:cNvPr>
          <p:cNvSpPr/>
          <p:nvPr/>
        </p:nvSpPr>
        <p:spPr>
          <a:xfrm>
            <a:off x="8535525" y="4706151"/>
            <a:ext cx="98909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Stir Fry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DFFCA3-606F-3D79-BB28-5769EFFE9C0E}"/>
              </a:ext>
            </a:extLst>
          </p:cNvPr>
          <p:cNvCxnSpPr>
            <a:cxnSpLocks/>
            <a:stCxn id="14" idx="1"/>
            <a:endCxn id="19" idx="0"/>
          </p:cNvCxnSpPr>
          <p:nvPr/>
        </p:nvCxnSpPr>
        <p:spPr>
          <a:xfrm flipH="1">
            <a:off x="7853968" y="3933896"/>
            <a:ext cx="259150" cy="35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D4B1-FCC7-D002-8C7A-3F96B3CF0022}"/>
              </a:ext>
            </a:extLst>
          </p:cNvPr>
          <p:cNvCxnSpPr>
            <a:cxnSpLocks/>
            <a:stCxn id="15" idx="1"/>
            <a:endCxn id="22" idx="0"/>
          </p:cNvCxnSpPr>
          <p:nvPr/>
        </p:nvCxnSpPr>
        <p:spPr>
          <a:xfrm flipH="1">
            <a:off x="9030075" y="4522895"/>
            <a:ext cx="649314" cy="18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B7510F-4B4E-C91D-AACD-70868BA63D2A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10239472" y="4939870"/>
            <a:ext cx="302412" cy="16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7A1506C-3562-F839-F35D-EF2536206CEA}"/>
              </a:ext>
            </a:extLst>
          </p:cNvPr>
          <p:cNvSpPr txBox="1"/>
          <p:nvPr/>
        </p:nvSpPr>
        <p:spPr>
          <a:xfrm>
            <a:off x="10390678" y="4895795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3E179-A333-CC04-8506-3E6854834060}"/>
              </a:ext>
            </a:extLst>
          </p:cNvPr>
          <p:cNvSpPr txBox="1"/>
          <p:nvPr/>
        </p:nvSpPr>
        <p:spPr>
          <a:xfrm>
            <a:off x="10330558" y="3759126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3BE222-A967-37A3-87E6-B151F88625E8}"/>
              </a:ext>
            </a:extLst>
          </p:cNvPr>
          <p:cNvSpPr txBox="1"/>
          <p:nvPr/>
        </p:nvSpPr>
        <p:spPr>
          <a:xfrm>
            <a:off x="7666693" y="3950692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CD9AA7-BB39-FC57-CB72-17A6E1CAD804}"/>
              </a:ext>
            </a:extLst>
          </p:cNvPr>
          <p:cNvSpPr txBox="1"/>
          <p:nvPr/>
        </p:nvSpPr>
        <p:spPr>
          <a:xfrm>
            <a:off x="9088958" y="4399149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8E66661-DC91-78B6-BF22-01E21078219F}"/>
              </a:ext>
            </a:extLst>
          </p:cNvPr>
          <p:cNvSpPr/>
          <p:nvPr/>
        </p:nvSpPr>
        <p:spPr>
          <a:xfrm>
            <a:off x="7394183" y="5464030"/>
            <a:ext cx="121427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Clear Dishes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52F2BE8-A8FB-B76F-36DC-B58D52925C79}"/>
              </a:ext>
            </a:extLst>
          </p:cNvPr>
          <p:cNvCxnSpPr>
            <a:stCxn id="19" idx="2"/>
            <a:endCxn id="70" idx="0"/>
          </p:cNvCxnSpPr>
          <p:nvPr/>
        </p:nvCxnSpPr>
        <p:spPr>
          <a:xfrm>
            <a:off x="7853968" y="4756613"/>
            <a:ext cx="147354" cy="70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DCFE010-B7D6-6926-F876-1E1645176FED}"/>
              </a:ext>
            </a:extLst>
          </p:cNvPr>
          <p:cNvCxnSpPr>
            <a:cxnSpLocks/>
            <a:stCxn id="22" idx="2"/>
            <a:endCxn id="70" idx="3"/>
          </p:cNvCxnSpPr>
          <p:nvPr/>
        </p:nvCxnSpPr>
        <p:spPr>
          <a:xfrm flipH="1">
            <a:off x="8608461" y="5173588"/>
            <a:ext cx="421614" cy="61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C6C100-0D08-3913-ABA1-0205D0B583C5}"/>
              </a:ext>
            </a:extLst>
          </p:cNvPr>
          <p:cNvCxnSpPr>
            <a:cxnSpLocks/>
            <a:stCxn id="20" idx="1"/>
            <a:endCxn id="70" idx="3"/>
          </p:cNvCxnSpPr>
          <p:nvPr/>
        </p:nvCxnSpPr>
        <p:spPr>
          <a:xfrm flipH="1">
            <a:off x="8608461" y="5335137"/>
            <a:ext cx="1045166" cy="45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9FEDA779-45C6-59ED-51CD-8991B280A0F1}"/>
              </a:ext>
            </a:extLst>
          </p:cNvPr>
          <p:cNvCxnSpPr>
            <a:stCxn id="70" idx="1"/>
            <a:endCxn id="6" idx="1"/>
          </p:cNvCxnSpPr>
          <p:nvPr/>
        </p:nvCxnSpPr>
        <p:spPr>
          <a:xfrm rot="10800000" flipH="1">
            <a:off x="7394183" y="2796151"/>
            <a:ext cx="930870" cy="2992114"/>
          </a:xfrm>
          <a:prstGeom prst="curvedConnector3">
            <a:avLst>
              <a:gd name="adj1" fmla="val -24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61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Participation 5 due Thursday</a:t>
            </a:r>
          </a:p>
          <a:p>
            <a:pPr lvl="1"/>
            <a:r>
              <a:rPr lang="en-US" sz="2000" dirty="0"/>
              <a:t>All (or almost all) of the participations are up now (10 in total)</a:t>
            </a:r>
          </a:p>
          <a:p>
            <a:r>
              <a:rPr lang="en-US" sz="2400" dirty="0"/>
              <a:t>Quiz 6 due Thursday</a:t>
            </a:r>
          </a:p>
          <a:p>
            <a:r>
              <a:rPr lang="en-US" sz="2400" dirty="0"/>
              <a:t>HW4 Due this Friday</a:t>
            </a:r>
          </a:p>
          <a:p>
            <a:pPr lvl="1"/>
            <a:r>
              <a:rPr lang="en-US" sz="2000" dirty="0"/>
              <a:t>Branching</a:t>
            </a:r>
          </a:p>
          <a:p>
            <a:pPr lvl="1"/>
            <a:r>
              <a:rPr lang="en-US" sz="2000" dirty="0"/>
              <a:t>Has been available since last lab day</a:t>
            </a:r>
          </a:p>
          <a:p>
            <a:r>
              <a:rPr lang="en-US" sz="24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Make a control flow diagram with a loop.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use any idea, but if you’re stuck here are some suggestions:</a:t>
            </a:r>
          </a:p>
          <a:p>
            <a:pPr lvl="1"/>
            <a:r>
              <a:rPr lang="en-US" sz="2800" dirty="0"/>
              <a:t>Are you thirsty?</a:t>
            </a:r>
          </a:p>
          <a:p>
            <a:pPr lvl="1"/>
            <a:r>
              <a:rPr lang="en-US" sz="2800" dirty="0"/>
              <a:t>Is my homework done?</a:t>
            </a:r>
          </a:p>
          <a:p>
            <a:pPr lvl="1"/>
            <a:r>
              <a:rPr lang="en-US" sz="2800" dirty="0"/>
              <a:t>Should I keep sleeping?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9819764" y="5844406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9179809" y="3243518"/>
            <a:ext cx="92009" cy="27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18583" y="2796151"/>
            <a:ext cx="1469309" cy="3372490"/>
          </a:xfrm>
          <a:prstGeom prst="curvedConnector3">
            <a:avLst>
              <a:gd name="adj1" fmla="val 115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930972" y="26311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EE10014-8CAD-ED9B-9F70-596A026954C8}"/>
              </a:ext>
            </a:extLst>
          </p:cNvPr>
          <p:cNvSpPr/>
          <p:nvPr/>
        </p:nvSpPr>
        <p:spPr>
          <a:xfrm>
            <a:off x="8113118" y="3516921"/>
            <a:ext cx="2133381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vegetarian?</a:t>
            </a: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8C821E59-9C2B-8A71-DFF5-1E2B4B118CB0}"/>
              </a:ext>
            </a:extLst>
          </p:cNvPr>
          <p:cNvSpPr/>
          <p:nvPr/>
        </p:nvSpPr>
        <p:spPr>
          <a:xfrm>
            <a:off x="9679389" y="4105920"/>
            <a:ext cx="1724990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 you want Stir Fry?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5E6E40-8D7E-135B-BD9A-FC6A3893056F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10246499" y="3933896"/>
            <a:ext cx="295385" cy="17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BB303-FBCC-7B80-CFA2-35D513CBFBC0}"/>
              </a:ext>
            </a:extLst>
          </p:cNvPr>
          <p:cNvSpPr/>
          <p:nvPr/>
        </p:nvSpPr>
        <p:spPr>
          <a:xfrm>
            <a:off x="7319431" y="4289176"/>
            <a:ext cx="1069074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Eat Pasta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B74EB-97FE-CDA9-CE9E-38CE983AB898}"/>
              </a:ext>
            </a:extLst>
          </p:cNvPr>
          <p:cNvSpPr/>
          <p:nvPr/>
        </p:nvSpPr>
        <p:spPr>
          <a:xfrm>
            <a:off x="9653627" y="5101418"/>
            <a:ext cx="117168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Sandwich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348783-57AF-C9F3-5285-ACE2DB363043}"/>
              </a:ext>
            </a:extLst>
          </p:cNvPr>
          <p:cNvSpPr/>
          <p:nvPr/>
        </p:nvSpPr>
        <p:spPr>
          <a:xfrm>
            <a:off x="8535525" y="4706151"/>
            <a:ext cx="98909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Stir Fry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DFFCA3-606F-3D79-BB28-5769EFFE9C0E}"/>
              </a:ext>
            </a:extLst>
          </p:cNvPr>
          <p:cNvCxnSpPr>
            <a:cxnSpLocks/>
            <a:stCxn id="14" idx="1"/>
            <a:endCxn id="19" idx="0"/>
          </p:cNvCxnSpPr>
          <p:nvPr/>
        </p:nvCxnSpPr>
        <p:spPr>
          <a:xfrm flipH="1">
            <a:off x="7853968" y="3933896"/>
            <a:ext cx="259150" cy="35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D4B1-FCC7-D002-8C7A-3F96B3CF0022}"/>
              </a:ext>
            </a:extLst>
          </p:cNvPr>
          <p:cNvCxnSpPr>
            <a:cxnSpLocks/>
            <a:stCxn id="15" idx="1"/>
            <a:endCxn id="22" idx="0"/>
          </p:cNvCxnSpPr>
          <p:nvPr/>
        </p:nvCxnSpPr>
        <p:spPr>
          <a:xfrm flipH="1">
            <a:off x="9030075" y="4522895"/>
            <a:ext cx="649314" cy="18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B7510F-4B4E-C91D-AACD-70868BA63D2A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10239472" y="4939870"/>
            <a:ext cx="302412" cy="16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7A1506C-3562-F839-F35D-EF2536206CEA}"/>
              </a:ext>
            </a:extLst>
          </p:cNvPr>
          <p:cNvSpPr txBox="1"/>
          <p:nvPr/>
        </p:nvSpPr>
        <p:spPr>
          <a:xfrm>
            <a:off x="10390678" y="4895795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3E179-A333-CC04-8506-3E6854834060}"/>
              </a:ext>
            </a:extLst>
          </p:cNvPr>
          <p:cNvSpPr txBox="1"/>
          <p:nvPr/>
        </p:nvSpPr>
        <p:spPr>
          <a:xfrm>
            <a:off x="10330558" y="3759126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3BE222-A967-37A3-87E6-B151F88625E8}"/>
              </a:ext>
            </a:extLst>
          </p:cNvPr>
          <p:cNvSpPr txBox="1"/>
          <p:nvPr/>
        </p:nvSpPr>
        <p:spPr>
          <a:xfrm>
            <a:off x="7666693" y="3950692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CD9AA7-BB39-FC57-CB72-17A6E1CAD804}"/>
              </a:ext>
            </a:extLst>
          </p:cNvPr>
          <p:cNvSpPr txBox="1"/>
          <p:nvPr/>
        </p:nvSpPr>
        <p:spPr>
          <a:xfrm>
            <a:off x="9088958" y="4399149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8E66661-DC91-78B6-BF22-01E21078219F}"/>
              </a:ext>
            </a:extLst>
          </p:cNvPr>
          <p:cNvSpPr/>
          <p:nvPr/>
        </p:nvSpPr>
        <p:spPr>
          <a:xfrm>
            <a:off x="7394183" y="5464030"/>
            <a:ext cx="121427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Clear Dishes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52F2BE8-A8FB-B76F-36DC-B58D52925C79}"/>
              </a:ext>
            </a:extLst>
          </p:cNvPr>
          <p:cNvCxnSpPr>
            <a:stCxn id="19" idx="2"/>
            <a:endCxn id="70" idx="0"/>
          </p:cNvCxnSpPr>
          <p:nvPr/>
        </p:nvCxnSpPr>
        <p:spPr>
          <a:xfrm>
            <a:off x="7853968" y="4756613"/>
            <a:ext cx="147354" cy="70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DCFE010-B7D6-6926-F876-1E1645176FED}"/>
              </a:ext>
            </a:extLst>
          </p:cNvPr>
          <p:cNvCxnSpPr>
            <a:cxnSpLocks/>
            <a:stCxn id="22" idx="2"/>
            <a:endCxn id="70" idx="3"/>
          </p:cNvCxnSpPr>
          <p:nvPr/>
        </p:nvCxnSpPr>
        <p:spPr>
          <a:xfrm flipH="1">
            <a:off x="8608461" y="5173588"/>
            <a:ext cx="421614" cy="61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C6C100-0D08-3913-ABA1-0205D0B583C5}"/>
              </a:ext>
            </a:extLst>
          </p:cNvPr>
          <p:cNvCxnSpPr>
            <a:cxnSpLocks/>
            <a:stCxn id="20" idx="1"/>
            <a:endCxn id="70" idx="3"/>
          </p:cNvCxnSpPr>
          <p:nvPr/>
        </p:nvCxnSpPr>
        <p:spPr>
          <a:xfrm flipH="1">
            <a:off x="8608461" y="5335137"/>
            <a:ext cx="1045166" cy="45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9FEDA779-45C6-59ED-51CD-8991B280A0F1}"/>
              </a:ext>
            </a:extLst>
          </p:cNvPr>
          <p:cNvCxnSpPr>
            <a:stCxn id="70" idx="1"/>
            <a:endCxn id="6" idx="1"/>
          </p:cNvCxnSpPr>
          <p:nvPr/>
        </p:nvCxnSpPr>
        <p:spPr>
          <a:xfrm rot="10800000" flipH="1">
            <a:off x="7394183" y="2796151"/>
            <a:ext cx="930870" cy="2992114"/>
          </a:xfrm>
          <a:prstGeom prst="curvedConnector3">
            <a:avLst>
              <a:gd name="adj1" fmla="val -24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12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While Loop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1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While</a:t>
            </a:r>
            <a:r>
              <a:rPr lang="en-US" sz="3200" dirty="0"/>
              <a:t> loop is a way of coding a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Requires:</a:t>
            </a:r>
          </a:p>
          <a:p>
            <a:pPr marL="514350" indent="-514350">
              <a:buAutoNum type="arabicPeriod"/>
            </a:pPr>
            <a:r>
              <a:rPr lang="en-US" sz="3200" dirty="0"/>
              <a:t>The word while</a:t>
            </a:r>
          </a:p>
          <a:p>
            <a:pPr marL="514350" indent="-514350">
              <a:buAutoNum type="arabicPeriod"/>
            </a:pPr>
            <a:r>
              <a:rPr lang="en-US" sz="3200" dirty="0"/>
              <a:t>A condition</a:t>
            </a:r>
          </a:p>
          <a:p>
            <a:pPr marL="514350" indent="-514350">
              <a:buAutoNum type="arabicPeriod"/>
            </a:pPr>
            <a:r>
              <a:rPr lang="en-US" sz="3200" dirty="0"/>
              <a:t>A colon</a:t>
            </a:r>
          </a:p>
          <a:p>
            <a:pPr marL="514350" indent="-514350">
              <a:buAutoNum type="arabicPeriod"/>
            </a:pPr>
            <a:r>
              <a:rPr lang="en-US" sz="3200" dirty="0"/>
              <a:t>A code block (indented)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5535561" y="2796415"/>
            <a:ext cx="6303280" cy="181588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Lines of code (before loop)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Code block to be repeated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Lines of code (after loop)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099B1-7740-A7CC-9BAF-A4213677A494}"/>
              </a:ext>
            </a:extLst>
          </p:cNvPr>
          <p:cNvSpPr txBox="1"/>
          <p:nvPr/>
        </p:nvSpPr>
        <p:spPr>
          <a:xfrm>
            <a:off x="6711921" y="4935793"/>
            <a:ext cx="4778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 looks like an If statement, but it loops!</a:t>
            </a:r>
          </a:p>
        </p:txBody>
      </p:sp>
    </p:spTree>
    <p:extLst>
      <p:ext uri="{BB962C8B-B14F-4D97-AF65-F5344CB8AC3E}">
        <p14:creationId xmlns:p14="http://schemas.microsoft.com/office/powerpoint/2010/main" val="343101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How many tries to get 3 heads in a row (flipping a coin)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9275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First there is a function for simulating a coin flip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037391" y="99300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4965291" y="473907"/>
            <a:ext cx="5732206" cy="1541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A5D8B-B9CC-68CA-444C-D8472126E39C}"/>
              </a:ext>
            </a:extLst>
          </p:cNvPr>
          <p:cNvSpPr txBox="1"/>
          <p:nvPr/>
        </p:nvSpPr>
        <p:spPr>
          <a:xfrm>
            <a:off x="823855" y="4748980"/>
            <a:ext cx="3618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It works by randomly choosing</a:t>
            </a:r>
            <a:br>
              <a:rPr lang="en-US" dirty="0"/>
            </a:br>
            <a:r>
              <a:rPr lang="en-US" dirty="0"/>
              <a:t>either heads or tails.</a:t>
            </a:r>
          </a:p>
        </p:txBody>
      </p:sp>
    </p:spTree>
    <p:extLst>
      <p:ext uri="{BB962C8B-B14F-4D97-AF65-F5344CB8AC3E}">
        <p14:creationId xmlns:p14="http://schemas.microsoft.com/office/powerpoint/2010/main" val="3169758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Next, we simulate our first round of coin flips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Coin1, Coin2, Coin3 store the coin flips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Count stores how many rounds of coin flips we have 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049057" y="2575346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4965291" y="2096230"/>
            <a:ext cx="6499122" cy="1541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25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Now we get to the while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first check the condition. If it is true, we run the code in the while loop. If it is not, we skip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 rot="13162973">
            <a:off x="10595880" y="4162374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692878" y="3807043"/>
            <a:ext cx="5024283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86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condition is True if it is not the case that all the coin flips were heads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So, if any were tails, the condition is 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 rot="13162973">
            <a:off x="10595880" y="4162374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692878" y="3807043"/>
            <a:ext cx="5024283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8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Assuming not all of the coins were heads: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would enter the loop. Here, you flip the coins again and update count (the round number)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585075" y="4576551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512974" y="4111843"/>
            <a:ext cx="6344729" cy="1404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149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Assuming not all of the coins were heads: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would enter the loop. Here, you flip the coins again and update count (the round number)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585075" y="4576551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512974" y="4111843"/>
            <a:ext cx="6344729" cy="1404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C348865-0EA0-BB26-E213-8E5DFD72934C}"/>
              </a:ext>
            </a:extLst>
          </p:cNvPr>
          <p:cNvSpPr/>
          <p:nvPr/>
        </p:nvSpPr>
        <p:spPr>
          <a:xfrm>
            <a:off x="4778479" y="619432"/>
            <a:ext cx="6693310" cy="4119715"/>
          </a:xfrm>
          <a:prstGeom prst="wedgeRectCallout">
            <a:avLst>
              <a:gd name="adj1" fmla="val -25345"/>
              <a:gd name="adj2" fmla="val 559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Especially with loops, you may find yourself writing code like: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+ 1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* 2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– 3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+ increment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Or anything of the form: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var = var (operator) value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These can often be written as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*=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2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-=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3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increment</a:t>
            </a:r>
          </a:p>
        </p:txBody>
      </p:sp>
    </p:spTree>
    <p:extLst>
      <p:ext uri="{BB962C8B-B14F-4D97-AF65-F5344CB8AC3E}">
        <p14:creationId xmlns:p14="http://schemas.microsoft.com/office/powerpoint/2010/main" val="383970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While Loops</a:t>
            </a:r>
          </a:p>
          <a:p>
            <a:pPr lvl="1"/>
            <a:r>
              <a:rPr lang="en-US" dirty="0"/>
              <a:t>What are they</a:t>
            </a:r>
          </a:p>
          <a:p>
            <a:pPr lvl="1"/>
            <a:r>
              <a:rPr lang="en-US" dirty="0"/>
              <a:t>How to put them in a control flow diagram</a:t>
            </a:r>
          </a:p>
          <a:p>
            <a:r>
              <a:rPr lang="en-US" dirty="0"/>
              <a:t>Infinite Loops</a:t>
            </a:r>
          </a:p>
          <a:p>
            <a:r>
              <a:rPr lang="en-US" dirty="0"/>
              <a:t>Break/Continue</a:t>
            </a:r>
          </a:p>
          <a:p>
            <a:r>
              <a:rPr lang="en-US" dirty="0"/>
              <a:t>Shopping List Advanced</a:t>
            </a:r>
          </a:p>
          <a:p>
            <a:pPr lvl="1"/>
            <a:r>
              <a:rPr lang="en-US" dirty="0"/>
              <a:t>An improved shopping list tool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After running all the code in the while loop, you go back to the While loop’s conditional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the conditional is True, you repeat the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 rot="13162973">
            <a:off x="10595880" y="4162374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692878" y="3807043"/>
            <a:ext cx="5024283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35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the conditional is False, you exit the while loop, and continue running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3870615" y="563420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4965291" y="5724719"/>
            <a:ext cx="5161935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4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open up the debugger, and step through this program so you can see how the variables change!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169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Infinite Loops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happens if a while condition starts True, but never becomes False?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creates an </a:t>
            </a:r>
            <a:r>
              <a:rPr lang="en-US" sz="3200" b="1" dirty="0"/>
              <a:t>Infinite Loop</a:t>
            </a:r>
            <a:r>
              <a:rPr lang="en-US" sz="3200" dirty="0"/>
              <a:t> (called that because it never stops looping)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183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an infinite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Any guesses on why it is infinite?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6ACF-618C-C3E2-0605-DE4885CE37AC}"/>
              </a:ext>
            </a:extLst>
          </p:cNvPr>
          <p:cNvSpPr txBox="1"/>
          <p:nvPr/>
        </p:nvSpPr>
        <p:spPr>
          <a:xfrm>
            <a:off x="6253315" y="2166677"/>
            <a:ext cx="572237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'Count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898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an infinite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is infinite because it’s condition will always be true</a:t>
            </a:r>
          </a:p>
          <a:p>
            <a:pPr lvl="1"/>
            <a:r>
              <a:rPr lang="en-US" sz="2800" dirty="0"/>
              <a:t>Count starts at 1 and only increases, so it will always be greater than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6ACF-618C-C3E2-0605-DE4885CE37AC}"/>
              </a:ext>
            </a:extLst>
          </p:cNvPr>
          <p:cNvSpPr txBox="1"/>
          <p:nvPr/>
        </p:nvSpPr>
        <p:spPr>
          <a:xfrm>
            <a:off x="6253315" y="2166677"/>
            <a:ext cx="572237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'Count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1856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an infinite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run this code in </a:t>
            </a:r>
            <a:r>
              <a:rPr lang="en-US" sz="3200" dirty="0" err="1"/>
              <a:t>VSCode</a:t>
            </a:r>
            <a:r>
              <a:rPr lang="en-US" sz="3200" dirty="0"/>
              <a:t> and see how it behaves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6ACF-618C-C3E2-0605-DE4885CE37AC}"/>
              </a:ext>
            </a:extLst>
          </p:cNvPr>
          <p:cNvSpPr txBox="1"/>
          <p:nvPr/>
        </p:nvSpPr>
        <p:spPr>
          <a:xfrm>
            <a:off x="6253315" y="2166677"/>
            <a:ext cx="572237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'Count: 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77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Break and Continue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98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a program that repeatedly takes in a name, then says hi to that name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93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Last Class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a program that repeatedly takes in a name, then says hi to that name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some code to do this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Does anyone notice an issue?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5625"/>
            <a:ext cx="5879690" cy="101566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9847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Issue: Currently, the code is infinite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use a break statement to make it not infinite!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5625"/>
            <a:ext cx="5879690" cy="101566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4983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break statement must </a:t>
            </a:r>
            <a:br>
              <a:rPr lang="en-US" sz="3200" dirty="0"/>
            </a:br>
            <a:r>
              <a:rPr lang="en-US" sz="3200" dirty="0"/>
              <a:t>appear inside of a loop, and it immediately exits the surrounding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what it could look like: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5625"/>
            <a:ext cx="5879690" cy="163121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B2246-0878-4D80-A4A1-6FAB771AF9F0}"/>
              </a:ext>
            </a:extLst>
          </p:cNvPr>
          <p:cNvSpPr txBox="1"/>
          <p:nvPr/>
        </p:nvSpPr>
        <p:spPr>
          <a:xfrm>
            <a:off x="6666272" y="3952568"/>
            <a:ext cx="411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if someone enters ‘quit’ when you ask for their name, you exit the loop</a:t>
            </a:r>
          </a:p>
        </p:txBody>
      </p:sp>
    </p:spTree>
    <p:extLst>
      <p:ext uri="{BB962C8B-B14F-4D97-AF65-F5344CB8AC3E}">
        <p14:creationId xmlns:p14="http://schemas.microsoft.com/office/powerpoint/2010/main" val="1980983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Another issue: Someone can immediately press enter when you ask for their name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name would be the empty string: ‘’ (nothing in a string)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2450"/>
            <a:ext cx="5879690" cy="163121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1288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someone enters nothing, we probably shouldn’t print ‘Hi !’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Continue lets us do this!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2133401"/>
            <a:ext cx="5879690" cy="163121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9289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continue statement must </a:t>
            </a:r>
            <a:br>
              <a:rPr lang="en-US" sz="3200" dirty="0"/>
            </a:br>
            <a:r>
              <a:rPr lang="en-US" sz="3200" dirty="0"/>
              <a:t>appear inside of a loop, and it restarts the loop from the top</a:t>
            </a:r>
          </a:p>
          <a:p>
            <a:pPr lvl="1"/>
            <a:r>
              <a:rPr lang="en-US" dirty="0"/>
              <a:t>If the condition was False, it exits the loop</a:t>
            </a:r>
          </a:p>
          <a:p>
            <a:pPr lvl="1"/>
            <a:r>
              <a:rPr lang="en-US" dirty="0"/>
              <a:t>If the condition was True, it continues from the top of the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what it could look like: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5999" y="1671737"/>
            <a:ext cx="5978013" cy="255454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 didn't enter a name!"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5108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5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09" y="26303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Shopping List Advanced!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9703"/>
            <a:ext cx="10714703" cy="54470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 dirty="0"/>
              <a:t>Goal: Make a shopping list where the user can </a:t>
            </a:r>
            <a:br>
              <a:rPr lang="en-US" sz="3200" dirty="0"/>
            </a:br>
            <a:r>
              <a:rPr lang="en-US" sz="3200" dirty="0"/>
              <a:t>add/remove items by saying Add, Remove, or Quit</a:t>
            </a:r>
          </a:p>
          <a:p>
            <a:r>
              <a:rPr lang="en-US" sz="3200" dirty="0"/>
              <a:t>Steps</a:t>
            </a:r>
          </a:p>
          <a:p>
            <a:pPr lvl="1"/>
            <a:r>
              <a:rPr lang="en-US" dirty="0"/>
              <a:t>Create a list</a:t>
            </a:r>
          </a:p>
          <a:p>
            <a:pPr lvl="1"/>
            <a:r>
              <a:rPr lang="en-US" dirty="0"/>
              <a:t>Repeatedly do:</a:t>
            </a:r>
          </a:p>
          <a:p>
            <a:pPr lvl="2"/>
            <a:r>
              <a:rPr lang="en-US" dirty="0"/>
              <a:t>Ask the user if they want to add, remove, or quit</a:t>
            </a:r>
          </a:p>
          <a:p>
            <a:pPr lvl="2"/>
            <a:r>
              <a:rPr lang="en-US" dirty="0"/>
              <a:t>If they want to add, ask them what they want to add and add it</a:t>
            </a:r>
          </a:p>
          <a:p>
            <a:pPr lvl="2"/>
            <a:r>
              <a:rPr lang="en-US" dirty="0"/>
              <a:t>If they want to remove, ask them what they want to remove and remove it</a:t>
            </a:r>
          </a:p>
          <a:p>
            <a:pPr lvl="2"/>
            <a:r>
              <a:rPr lang="en-US" dirty="0"/>
              <a:t>If they want to quit, exit (after printing out the list)</a:t>
            </a:r>
          </a:p>
          <a:p>
            <a:pPr lvl="2"/>
            <a:r>
              <a:rPr lang="en-US" dirty="0"/>
              <a:t>If they say anything else, tell them to try again</a:t>
            </a:r>
          </a:p>
          <a:p>
            <a:pPr lvl="2"/>
            <a:r>
              <a:rPr lang="en-US" dirty="0"/>
              <a:t>Always print the list after each action</a:t>
            </a:r>
          </a:p>
          <a:p>
            <a:r>
              <a:rPr lang="en-US" sz="3200" dirty="0"/>
              <a:t>Bonus</a:t>
            </a:r>
          </a:p>
          <a:p>
            <a:pPr lvl="1"/>
            <a:r>
              <a:rPr lang="en-US" sz="2800" dirty="0"/>
              <a:t>If they want to add an item already on the list, tell them it's already on the list</a:t>
            </a:r>
          </a:p>
          <a:p>
            <a:pPr lvl="1"/>
            <a:r>
              <a:rPr lang="en-US" sz="2800" dirty="0"/>
              <a:t>If they want to remove an item not on the list, tell them it's not on the list</a:t>
            </a:r>
          </a:p>
          <a:p>
            <a:pPr lvl="1"/>
            <a:r>
              <a:rPr lang="en-US" sz="2800" dirty="0"/>
              <a:t>Make it so they can type in add/quit/remove in any case (upper/lower/mixed)</a:t>
            </a:r>
          </a:p>
          <a:p>
            <a:pPr lvl="1"/>
            <a:r>
              <a:rPr lang="en-US" sz="2800" dirty="0"/>
              <a:t>Make a control flow diagram for it!</a:t>
            </a:r>
          </a:p>
        </p:txBody>
      </p:sp>
    </p:spTree>
    <p:extLst>
      <p:ext uri="{BB962C8B-B14F-4D97-AF65-F5344CB8AC3E}">
        <p14:creationId xmlns:p14="http://schemas.microsoft.com/office/powerpoint/2010/main" val="1071939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2615-7BFB-E713-4604-DE5CDEDD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84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Shopping List Advanced!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BD0AAF-981E-3FA1-BE6D-477CB64A1638}"/>
              </a:ext>
            </a:extLst>
          </p:cNvPr>
          <p:cNvSpPr txBox="1">
            <a:spLocks/>
          </p:cNvSpPr>
          <p:nvPr/>
        </p:nvSpPr>
        <p:spPr>
          <a:xfrm>
            <a:off x="738648" y="970875"/>
            <a:ext cx="10714703" cy="106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Goal: Make a shopping list where the user can add remove items by saying </a:t>
            </a:r>
            <a:r>
              <a:rPr lang="en-US" sz="3200" b="1" dirty="0"/>
              <a:t>Add</a:t>
            </a:r>
            <a:r>
              <a:rPr lang="en-US" sz="3200" dirty="0"/>
              <a:t>, </a:t>
            </a:r>
            <a:r>
              <a:rPr lang="en-US" sz="3200" b="1" dirty="0"/>
              <a:t>Remove</a:t>
            </a:r>
            <a:r>
              <a:rPr lang="en-US" sz="3200" dirty="0"/>
              <a:t>, or </a:t>
            </a:r>
            <a:r>
              <a:rPr lang="en-US" sz="3200" b="1" dirty="0"/>
              <a:t>Quit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B0D6D-0170-2DC5-F626-8A10DE185E24}"/>
              </a:ext>
            </a:extLst>
          </p:cNvPr>
          <p:cNvSpPr txBox="1"/>
          <p:nvPr/>
        </p:nvSpPr>
        <p:spPr>
          <a:xfrm>
            <a:off x="275304" y="2032759"/>
            <a:ext cx="6479458" cy="41549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Repeatedly Ask the user what they want to 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</a:t>
            </a:r>
            <a:r>
              <a:rPr lang="en-US" sz="2400" b="1" dirty="0"/>
              <a:t>add</a:t>
            </a:r>
            <a:r>
              <a:rPr lang="en-US" sz="2400" dirty="0"/>
              <a:t>, ask them what they want to add and add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</a:t>
            </a:r>
            <a:r>
              <a:rPr lang="en-US" sz="2400" b="1" dirty="0"/>
              <a:t>remove</a:t>
            </a:r>
            <a:r>
              <a:rPr lang="en-US" sz="2400" dirty="0"/>
              <a:t>, ask them what they want to remove and remove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</a:t>
            </a:r>
            <a:r>
              <a:rPr lang="en-US" sz="2400" b="1" dirty="0"/>
              <a:t>quit</a:t>
            </a:r>
            <a:r>
              <a:rPr lang="en-US" sz="2400" dirty="0"/>
              <a:t>, exit (after printing out the list)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say anything else, tell them to try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Always print the list after each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A996D-628D-A6F4-37B3-D26DFEB4527F}"/>
              </a:ext>
            </a:extLst>
          </p:cNvPr>
          <p:cNvSpPr txBox="1"/>
          <p:nvPr/>
        </p:nvSpPr>
        <p:spPr>
          <a:xfrm>
            <a:off x="7020232" y="2032759"/>
            <a:ext cx="4896463" cy="41549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Bonus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add an item already on the list, tell them it's already on the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remove an item not on the list, tell them it's not on the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it so they can type in add/quit/remove in any case (upper/lower/mixed)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a control flow diagram for it!</a:t>
            </a:r>
          </a:p>
        </p:txBody>
      </p:sp>
    </p:spTree>
    <p:extLst>
      <p:ext uri="{BB962C8B-B14F-4D97-AF65-F5344CB8AC3E}">
        <p14:creationId xmlns:p14="http://schemas.microsoft.com/office/powerpoint/2010/main" val="4251358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Steps to debugging</a:t>
            </a:r>
          </a:p>
          <a:p>
            <a:pPr lvl="1"/>
            <a:r>
              <a:rPr lang="en-US" dirty="0"/>
              <a:t>When, Where, Why, Fix it!</a:t>
            </a:r>
          </a:p>
          <a:p>
            <a:r>
              <a:rPr lang="en-US" dirty="0"/>
              <a:t>Basic Debugging</a:t>
            </a:r>
          </a:p>
          <a:p>
            <a:pPr lvl="1"/>
            <a:r>
              <a:rPr lang="en-US" dirty="0"/>
              <a:t>Breaking apart lines and using prints to find where the issue is</a:t>
            </a:r>
          </a:p>
          <a:p>
            <a:r>
              <a:rPr lang="en-US" dirty="0"/>
              <a:t>The Debugger</a:t>
            </a:r>
          </a:p>
          <a:p>
            <a:pPr lvl="1"/>
            <a:r>
              <a:rPr lang="en-US" dirty="0"/>
              <a:t>How it works in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How to use it to find bugs</a:t>
            </a:r>
          </a:p>
          <a:p>
            <a:r>
              <a:rPr lang="en-US" dirty="0"/>
              <a:t>How to avoid Bugs</a:t>
            </a:r>
          </a:p>
          <a:p>
            <a:pPr lvl="1"/>
            <a:r>
              <a:rPr lang="en-US" dirty="0"/>
              <a:t>Plan code, using asserts, and trying to use functions to reduce code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879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Looping</a:t>
            </a:r>
          </a:p>
          <a:p>
            <a:pPr lvl="1"/>
            <a:r>
              <a:rPr lang="en-US" dirty="0"/>
              <a:t>Learned what a loop is, and what it does</a:t>
            </a:r>
          </a:p>
          <a:p>
            <a:r>
              <a:rPr lang="en-US" dirty="0"/>
              <a:t>Control Flow Diagrams</a:t>
            </a:r>
          </a:p>
          <a:p>
            <a:pPr lvl="1"/>
            <a:r>
              <a:rPr lang="en-US" dirty="0"/>
              <a:t>Learned how to write diagrams with loops in them</a:t>
            </a:r>
          </a:p>
          <a:p>
            <a:r>
              <a:rPr lang="en-US" dirty="0"/>
              <a:t>While Loop</a:t>
            </a:r>
          </a:p>
          <a:p>
            <a:pPr lvl="1"/>
            <a:r>
              <a:rPr lang="en-US" dirty="0"/>
              <a:t>Learned how to make it</a:t>
            </a:r>
          </a:p>
          <a:p>
            <a:pPr lvl="1"/>
            <a:r>
              <a:rPr lang="en-US" dirty="0"/>
              <a:t>Learned about infinite loops</a:t>
            </a:r>
          </a:p>
          <a:p>
            <a:r>
              <a:rPr lang="en-US" dirty="0"/>
              <a:t>Break/Continue</a:t>
            </a:r>
          </a:p>
          <a:p>
            <a:pPr lvl="1"/>
            <a:r>
              <a:rPr lang="en-US" dirty="0"/>
              <a:t>Learned how to interrupt a loop with break and continue statements</a:t>
            </a:r>
          </a:p>
          <a:p>
            <a:r>
              <a:rPr lang="en-US" dirty="0"/>
              <a:t>Made a Shopping list tool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Participation 5 due Thursday</a:t>
            </a:r>
          </a:p>
          <a:p>
            <a:pPr lvl="1"/>
            <a:r>
              <a:rPr lang="en-US" sz="2000" dirty="0"/>
              <a:t>All (or almost all) of the participations are up now (10 in total)</a:t>
            </a:r>
          </a:p>
          <a:p>
            <a:r>
              <a:rPr lang="en-US" sz="2400" dirty="0"/>
              <a:t>Quiz 6 due Thursday</a:t>
            </a:r>
          </a:p>
          <a:p>
            <a:r>
              <a:rPr lang="en-US" sz="2400" dirty="0"/>
              <a:t>HW4 Due this Friday</a:t>
            </a:r>
          </a:p>
          <a:p>
            <a:pPr lvl="1"/>
            <a:r>
              <a:rPr lang="en-US" sz="2000" dirty="0"/>
              <a:t>Branching</a:t>
            </a:r>
          </a:p>
          <a:p>
            <a:pPr lvl="1"/>
            <a:r>
              <a:rPr lang="en-US" sz="2000" dirty="0"/>
              <a:t>Has been available since last lab day</a:t>
            </a:r>
          </a:p>
          <a:p>
            <a:r>
              <a:rPr lang="en-US" sz="24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83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you are at Frank, and you’re if you want some food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could think “Am I Hungry?”</a:t>
            </a:r>
          </a:p>
          <a:p>
            <a:pPr lvl="1"/>
            <a:r>
              <a:rPr lang="en-US" sz="2800" dirty="0"/>
              <a:t>If you were, you could get some food, eat it, then </a:t>
            </a:r>
            <a:r>
              <a:rPr lang="en-US" sz="2800" b="1" dirty="0"/>
              <a:t>ask again</a:t>
            </a:r>
          </a:p>
          <a:p>
            <a:pPr lvl="1"/>
            <a:r>
              <a:rPr lang="en-US" sz="2800" dirty="0"/>
              <a:t>If you were not, you would be full, so you would stop eating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currently can’t do this because we can’t “ask again” repeatedly if someone is full. Solution: Looping</a:t>
            </a:r>
          </a:p>
        </p:txBody>
      </p:sp>
    </p:spTree>
    <p:extLst>
      <p:ext uri="{BB962C8B-B14F-4D97-AF65-F5344CB8AC3E}">
        <p14:creationId xmlns:p14="http://schemas.microsoft.com/office/powerpoint/2010/main" val="28785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Concept of Looping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Looping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77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Looping</a:t>
            </a:r>
            <a:r>
              <a:rPr lang="en-US" sz="3200" dirty="0"/>
              <a:t> is the idea of repeating a thing (in our case code) many times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Loops need a </a:t>
            </a:r>
            <a:r>
              <a:rPr lang="en-US" sz="3200" b="1" dirty="0"/>
              <a:t>condition</a:t>
            </a:r>
            <a:r>
              <a:rPr lang="en-US" sz="3200" dirty="0"/>
              <a:t> to determine when a loop should stop looping</a:t>
            </a:r>
          </a:p>
          <a:p>
            <a:pPr lvl="1"/>
            <a:r>
              <a:rPr lang="en-US" sz="2800" dirty="0"/>
              <a:t>If there was no condition, it would repeat forever: </a:t>
            </a:r>
            <a:r>
              <a:rPr lang="en-US" sz="2800" b="1" dirty="0"/>
              <a:t>Infinite Loop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521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184</TotalTime>
  <Words>3595</Words>
  <Application>Microsoft Office PowerPoint</Application>
  <PresentationFormat>Widescreen</PresentationFormat>
  <Paragraphs>556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Office Theme</vt:lpstr>
      <vt:lpstr>While Loops</vt:lpstr>
      <vt:lpstr>Announcement Slide</vt:lpstr>
      <vt:lpstr>Learning Goals Slide</vt:lpstr>
      <vt:lpstr>Recap Last Class</vt:lpstr>
      <vt:lpstr>Recap</vt:lpstr>
      <vt:lpstr>Problem</vt:lpstr>
      <vt:lpstr>Problem</vt:lpstr>
      <vt:lpstr>Concept of Looping</vt:lpstr>
      <vt:lpstr>What is Looping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Activity</vt:lpstr>
      <vt:lpstr>While Loop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Infinite Loops</vt:lpstr>
      <vt:lpstr>Infinite Loops</vt:lpstr>
      <vt:lpstr>Infinite Loops</vt:lpstr>
      <vt:lpstr>Infinite Loops</vt:lpstr>
      <vt:lpstr>Infinite Loops</vt:lpstr>
      <vt:lpstr>Break and Continue</vt:lpstr>
      <vt:lpstr>Break/Continue</vt:lpstr>
      <vt:lpstr>Break/Continue</vt:lpstr>
      <vt:lpstr>Break/Continue</vt:lpstr>
      <vt:lpstr>Break/Continue</vt:lpstr>
      <vt:lpstr>Break/Continue</vt:lpstr>
      <vt:lpstr>Break/Continue</vt:lpstr>
      <vt:lpstr>Break/Continue</vt:lpstr>
      <vt:lpstr>Activity</vt:lpstr>
      <vt:lpstr>Shopping List Advanced!</vt:lpstr>
      <vt:lpstr>Shopping List Advanced!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6</cp:revision>
  <dcterms:created xsi:type="dcterms:W3CDTF">2023-03-19T18:24:48Z</dcterms:created>
  <dcterms:modified xsi:type="dcterms:W3CDTF">2023-03-20T23:10:25Z</dcterms:modified>
</cp:coreProperties>
</file>